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70" r:id="rId5"/>
    <p:sldId id="747" r:id="rId6"/>
    <p:sldId id="742" r:id="rId7"/>
    <p:sldId id="743" r:id="rId8"/>
    <p:sldId id="261" r:id="rId9"/>
    <p:sldId id="748" r:id="rId10"/>
    <p:sldId id="744" r:id="rId11"/>
    <p:sldId id="745" r:id="rId12"/>
    <p:sldId id="750" r:id="rId13"/>
    <p:sldId id="746" r:id="rId14"/>
    <p:sldId id="765" r:id="rId15"/>
    <p:sldId id="766" r:id="rId16"/>
    <p:sldId id="767" r:id="rId17"/>
    <p:sldId id="768" r:id="rId18"/>
    <p:sldId id="760" r:id="rId19"/>
    <p:sldId id="759" r:id="rId20"/>
    <p:sldId id="758" r:id="rId21"/>
    <p:sldId id="769" r:id="rId22"/>
    <p:sldId id="776" r:id="rId23"/>
    <p:sldId id="755" r:id="rId24"/>
    <p:sldId id="764" r:id="rId25"/>
    <p:sldId id="763" r:id="rId26"/>
    <p:sldId id="770" r:id="rId27"/>
    <p:sldId id="775" r:id="rId28"/>
    <p:sldId id="774" r:id="rId29"/>
    <p:sldId id="772" r:id="rId30"/>
    <p:sldId id="72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B31F"/>
    <a:srgbClr val="303342"/>
    <a:srgbClr val="1C1E26"/>
    <a:srgbClr val="C80000"/>
    <a:srgbClr val="E6E6E6"/>
    <a:srgbClr val="F7F7F7"/>
    <a:srgbClr val="485F74"/>
    <a:srgbClr val="354655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5652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My%20Files\Renju\1-%20Data%20Science\datascience_project1\Resources\Directory_Recommedations_Stack.csv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Existing</a:t>
            </a:r>
            <a:r>
              <a:rPr lang="en-US" baseline="0"/>
              <a:t> &amp; recommended store counts by state</a:t>
            </a:r>
            <a:endParaRPr lang="en-US"/>
          </a:p>
        </c:rich>
      </c:tx>
      <c:layout>
        <c:manualLayout>
          <c:xMode val="edge"/>
          <c:yMode val="edge"/>
          <c:x val="0.13089619608591563"/>
          <c:y val="4.56414283012389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Existing_Number_Of_Stores</c:v>
                </c:pt>
              </c:strCache>
            </c:strRef>
          </c:tx>
          <c:spPr>
            <a:pattFill prst="narHorz">
              <a:fgClr>
                <a:schemeClr val="accent6"/>
              </a:fgClr>
              <a:bgClr>
                <a:schemeClr val="accent6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6"/>
              </a:innerShdw>
            </a:effectLst>
          </c:spPr>
          <c:invertIfNegative val="0"/>
          <c:cat>
            <c:strRef>
              <c:f>Sheet2!$A$2:$A$52</c:f>
              <c:strCache>
                <c:ptCount val="51"/>
                <c:pt idx="0">
                  <c:v>AK</c:v>
                </c:pt>
                <c:pt idx="1">
                  <c:v>AL</c:v>
                </c:pt>
                <c:pt idx="2">
                  <c:v>AR</c:v>
                </c:pt>
                <c:pt idx="3">
                  <c:v>AZ</c:v>
                </c:pt>
                <c:pt idx="4">
                  <c:v>CA</c:v>
                </c:pt>
                <c:pt idx="5">
                  <c:v>CO</c:v>
                </c:pt>
                <c:pt idx="6">
                  <c:v>CT</c:v>
                </c:pt>
                <c:pt idx="7">
                  <c:v>DC</c:v>
                </c:pt>
                <c:pt idx="8">
                  <c:v>DE</c:v>
                </c:pt>
                <c:pt idx="9">
                  <c:v>FL</c:v>
                </c:pt>
                <c:pt idx="10">
                  <c:v>GA</c:v>
                </c:pt>
                <c:pt idx="11">
                  <c:v>HI</c:v>
                </c:pt>
                <c:pt idx="12">
                  <c:v>IA</c:v>
                </c:pt>
                <c:pt idx="13">
                  <c:v>ID</c:v>
                </c:pt>
                <c:pt idx="14">
                  <c:v>IL</c:v>
                </c:pt>
                <c:pt idx="15">
                  <c:v>IN</c:v>
                </c:pt>
                <c:pt idx="16">
                  <c:v>KS</c:v>
                </c:pt>
                <c:pt idx="17">
                  <c:v>KY</c:v>
                </c:pt>
                <c:pt idx="18">
                  <c:v>LA</c:v>
                </c:pt>
                <c:pt idx="19">
                  <c:v>MA</c:v>
                </c:pt>
                <c:pt idx="20">
                  <c:v>MD</c:v>
                </c:pt>
                <c:pt idx="21">
                  <c:v>ME</c:v>
                </c:pt>
                <c:pt idx="22">
                  <c:v>MI</c:v>
                </c:pt>
                <c:pt idx="23">
                  <c:v>MN</c:v>
                </c:pt>
                <c:pt idx="24">
                  <c:v>MO</c:v>
                </c:pt>
                <c:pt idx="25">
                  <c:v>MS</c:v>
                </c:pt>
                <c:pt idx="26">
                  <c:v>MT</c:v>
                </c:pt>
                <c:pt idx="27">
                  <c:v>NC</c:v>
                </c:pt>
                <c:pt idx="28">
                  <c:v>ND</c:v>
                </c:pt>
                <c:pt idx="29">
                  <c:v>NE</c:v>
                </c:pt>
                <c:pt idx="30">
                  <c:v>NH</c:v>
                </c:pt>
                <c:pt idx="31">
                  <c:v>NJ</c:v>
                </c:pt>
                <c:pt idx="32">
                  <c:v>NM</c:v>
                </c:pt>
                <c:pt idx="33">
                  <c:v>NV</c:v>
                </c:pt>
                <c:pt idx="34">
                  <c:v>NY</c:v>
                </c:pt>
                <c:pt idx="35">
                  <c:v>OH</c:v>
                </c:pt>
                <c:pt idx="36">
                  <c:v>OK</c:v>
                </c:pt>
                <c:pt idx="37">
                  <c:v>OR</c:v>
                </c:pt>
                <c:pt idx="38">
                  <c:v>PA</c:v>
                </c:pt>
                <c:pt idx="39">
                  <c:v>RI</c:v>
                </c:pt>
                <c:pt idx="40">
                  <c:v>SC</c:v>
                </c:pt>
                <c:pt idx="41">
                  <c:v>SD</c:v>
                </c:pt>
                <c:pt idx="42">
                  <c:v>TN</c:v>
                </c:pt>
                <c:pt idx="43">
                  <c:v>TX</c:v>
                </c:pt>
                <c:pt idx="44">
                  <c:v>UT</c:v>
                </c:pt>
                <c:pt idx="45">
                  <c:v>VA</c:v>
                </c:pt>
                <c:pt idx="46">
                  <c:v>VT</c:v>
                </c:pt>
                <c:pt idx="47">
                  <c:v>WA</c:v>
                </c:pt>
                <c:pt idx="48">
                  <c:v>WI</c:v>
                </c:pt>
                <c:pt idx="49">
                  <c:v>WV</c:v>
                </c:pt>
                <c:pt idx="50">
                  <c:v>WY</c:v>
                </c:pt>
              </c:strCache>
            </c:strRef>
          </c:cat>
          <c:val>
            <c:numRef>
              <c:f>Sheet2!$B$2:$B$52</c:f>
              <c:numCache>
                <c:formatCode>General</c:formatCode>
                <c:ptCount val="51"/>
                <c:pt idx="0">
                  <c:v>49</c:v>
                </c:pt>
                <c:pt idx="1">
                  <c:v>85</c:v>
                </c:pt>
                <c:pt idx="2">
                  <c:v>55</c:v>
                </c:pt>
                <c:pt idx="3">
                  <c:v>488</c:v>
                </c:pt>
                <c:pt idx="4">
                  <c:v>2821</c:v>
                </c:pt>
                <c:pt idx="5">
                  <c:v>481</c:v>
                </c:pt>
                <c:pt idx="6">
                  <c:v>123</c:v>
                </c:pt>
                <c:pt idx="7">
                  <c:v>91</c:v>
                </c:pt>
                <c:pt idx="8">
                  <c:v>25</c:v>
                </c:pt>
                <c:pt idx="9">
                  <c:v>694</c:v>
                </c:pt>
                <c:pt idx="10">
                  <c:v>326</c:v>
                </c:pt>
                <c:pt idx="11">
                  <c:v>99</c:v>
                </c:pt>
                <c:pt idx="12">
                  <c:v>89</c:v>
                </c:pt>
                <c:pt idx="13">
                  <c:v>67</c:v>
                </c:pt>
                <c:pt idx="14">
                  <c:v>575</c:v>
                </c:pt>
                <c:pt idx="15">
                  <c:v>221</c:v>
                </c:pt>
                <c:pt idx="16">
                  <c:v>94</c:v>
                </c:pt>
                <c:pt idx="17">
                  <c:v>116</c:v>
                </c:pt>
                <c:pt idx="18">
                  <c:v>84</c:v>
                </c:pt>
                <c:pt idx="19">
                  <c:v>273</c:v>
                </c:pt>
                <c:pt idx="20">
                  <c:v>257</c:v>
                </c:pt>
                <c:pt idx="21">
                  <c:v>30</c:v>
                </c:pt>
                <c:pt idx="22">
                  <c:v>283</c:v>
                </c:pt>
                <c:pt idx="23">
                  <c:v>184</c:v>
                </c:pt>
                <c:pt idx="24">
                  <c:v>188</c:v>
                </c:pt>
                <c:pt idx="25">
                  <c:v>32</c:v>
                </c:pt>
                <c:pt idx="26">
                  <c:v>36</c:v>
                </c:pt>
                <c:pt idx="27">
                  <c:v>338</c:v>
                </c:pt>
                <c:pt idx="28">
                  <c:v>13</c:v>
                </c:pt>
                <c:pt idx="29">
                  <c:v>58</c:v>
                </c:pt>
                <c:pt idx="30">
                  <c:v>29</c:v>
                </c:pt>
                <c:pt idx="31">
                  <c:v>261</c:v>
                </c:pt>
                <c:pt idx="32">
                  <c:v>76</c:v>
                </c:pt>
                <c:pt idx="33">
                  <c:v>253</c:v>
                </c:pt>
                <c:pt idx="34">
                  <c:v>645</c:v>
                </c:pt>
                <c:pt idx="35">
                  <c:v>378</c:v>
                </c:pt>
                <c:pt idx="36">
                  <c:v>79</c:v>
                </c:pt>
                <c:pt idx="37">
                  <c:v>359</c:v>
                </c:pt>
                <c:pt idx="38">
                  <c:v>357</c:v>
                </c:pt>
                <c:pt idx="39">
                  <c:v>27</c:v>
                </c:pt>
                <c:pt idx="40">
                  <c:v>131</c:v>
                </c:pt>
                <c:pt idx="41">
                  <c:v>25</c:v>
                </c:pt>
                <c:pt idx="42">
                  <c:v>180</c:v>
                </c:pt>
                <c:pt idx="43">
                  <c:v>1042</c:v>
                </c:pt>
                <c:pt idx="44">
                  <c:v>101</c:v>
                </c:pt>
                <c:pt idx="45">
                  <c:v>432</c:v>
                </c:pt>
                <c:pt idx="46">
                  <c:v>8</c:v>
                </c:pt>
                <c:pt idx="47">
                  <c:v>757</c:v>
                </c:pt>
                <c:pt idx="48">
                  <c:v>145</c:v>
                </c:pt>
                <c:pt idx="49">
                  <c:v>25</c:v>
                </c:pt>
                <c:pt idx="5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61-4770-A583-F4A582B9BCE8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Recommeded_Number_Of Stores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cat>
            <c:strRef>
              <c:f>Sheet2!$A$2:$A$52</c:f>
              <c:strCache>
                <c:ptCount val="51"/>
                <c:pt idx="0">
                  <c:v>AK</c:v>
                </c:pt>
                <c:pt idx="1">
                  <c:v>AL</c:v>
                </c:pt>
                <c:pt idx="2">
                  <c:v>AR</c:v>
                </c:pt>
                <c:pt idx="3">
                  <c:v>AZ</c:v>
                </c:pt>
                <c:pt idx="4">
                  <c:v>CA</c:v>
                </c:pt>
                <c:pt idx="5">
                  <c:v>CO</c:v>
                </c:pt>
                <c:pt idx="6">
                  <c:v>CT</c:v>
                </c:pt>
                <c:pt idx="7">
                  <c:v>DC</c:v>
                </c:pt>
                <c:pt idx="8">
                  <c:v>DE</c:v>
                </c:pt>
                <c:pt idx="9">
                  <c:v>FL</c:v>
                </c:pt>
                <c:pt idx="10">
                  <c:v>GA</c:v>
                </c:pt>
                <c:pt idx="11">
                  <c:v>HI</c:v>
                </c:pt>
                <c:pt idx="12">
                  <c:v>IA</c:v>
                </c:pt>
                <c:pt idx="13">
                  <c:v>ID</c:v>
                </c:pt>
                <c:pt idx="14">
                  <c:v>IL</c:v>
                </c:pt>
                <c:pt idx="15">
                  <c:v>IN</c:v>
                </c:pt>
                <c:pt idx="16">
                  <c:v>KS</c:v>
                </c:pt>
                <c:pt idx="17">
                  <c:v>KY</c:v>
                </c:pt>
                <c:pt idx="18">
                  <c:v>LA</c:v>
                </c:pt>
                <c:pt idx="19">
                  <c:v>MA</c:v>
                </c:pt>
                <c:pt idx="20">
                  <c:v>MD</c:v>
                </c:pt>
                <c:pt idx="21">
                  <c:v>ME</c:v>
                </c:pt>
                <c:pt idx="22">
                  <c:v>MI</c:v>
                </c:pt>
                <c:pt idx="23">
                  <c:v>MN</c:v>
                </c:pt>
                <c:pt idx="24">
                  <c:v>MO</c:v>
                </c:pt>
                <c:pt idx="25">
                  <c:v>MS</c:v>
                </c:pt>
                <c:pt idx="26">
                  <c:v>MT</c:v>
                </c:pt>
                <c:pt idx="27">
                  <c:v>NC</c:v>
                </c:pt>
                <c:pt idx="28">
                  <c:v>ND</c:v>
                </c:pt>
                <c:pt idx="29">
                  <c:v>NE</c:v>
                </c:pt>
                <c:pt idx="30">
                  <c:v>NH</c:v>
                </c:pt>
                <c:pt idx="31">
                  <c:v>NJ</c:v>
                </c:pt>
                <c:pt idx="32">
                  <c:v>NM</c:v>
                </c:pt>
                <c:pt idx="33">
                  <c:v>NV</c:v>
                </c:pt>
                <c:pt idx="34">
                  <c:v>NY</c:v>
                </c:pt>
                <c:pt idx="35">
                  <c:v>OH</c:v>
                </c:pt>
                <c:pt idx="36">
                  <c:v>OK</c:v>
                </c:pt>
                <c:pt idx="37">
                  <c:v>OR</c:v>
                </c:pt>
                <c:pt idx="38">
                  <c:v>PA</c:v>
                </c:pt>
                <c:pt idx="39">
                  <c:v>RI</c:v>
                </c:pt>
                <c:pt idx="40">
                  <c:v>SC</c:v>
                </c:pt>
                <c:pt idx="41">
                  <c:v>SD</c:v>
                </c:pt>
                <c:pt idx="42">
                  <c:v>TN</c:v>
                </c:pt>
                <c:pt idx="43">
                  <c:v>TX</c:v>
                </c:pt>
                <c:pt idx="44">
                  <c:v>UT</c:v>
                </c:pt>
                <c:pt idx="45">
                  <c:v>VA</c:v>
                </c:pt>
                <c:pt idx="46">
                  <c:v>VT</c:v>
                </c:pt>
                <c:pt idx="47">
                  <c:v>WA</c:v>
                </c:pt>
                <c:pt idx="48">
                  <c:v>WI</c:v>
                </c:pt>
                <c:pt idx="49">
                  <c:v>WV</c:v>
                </c:pt>
                <c:pt idx="50">
                  <c:v>WY</c:v>
                </c:pt>
              </c:strCache>
            </c:strRef>
          </c:cat>
          <c:val>
            <c:numRef>
              <c:f>Sheet2!$C$2:$C$52</c:f>
              <c:numCache>
                <c:formatCode>General</c:formatCode>
                <c:ptCount val="51"/>
                <c:pt idx="0">
                  <c:v>38</c:v>
                </c:pt>
                <c:pt idx="1">
                  <c:v>117</c:v>
                </c:pt>
                <c:pt idx="2">
                  <c:v>64</c:v>
                </c:pt>
                <c:pt idx="3">
                  <c:v>8</c:v>
                </c:pt>
                <c:pt idx="4">
                  <c:v>85</c:v>
                </c:pt>
                <c:pt idx="5">
                  <c:v>87</c:v>
                </c:pt>
                <c:pt idx="6">
                  <c:v>101</c:v>
                </c:pt>
                <c:pt idx="7">
                  <c:v>0</c:v>
                </c:pt>
                <c:pt idx="8">
                  <c:v>22</c:v>
                </c:pt>
                <c:pt idx="9">
                  <c:v>110</c:v>
                </c:pt>
                <c:pt idx="10">
                  <c:v>132</c:v>
                </c:pt>
                <c:pt idx="11">
                  <c:v>24</c:v>
                </c:pt>
                <c:pt idx="12">
                  <c:v>392</c:v>
                </c:pt>
                <c:pt idx="13">
                  <c:v>32</c:v>
                </c:pt>
                <c:pt idx="14">
                  <c:v>447</c:v>
                </c:pt>
                <c:pt idx="15">
                  <c:v>325</c:v>
                </c:pt>
                <c:pt idx="16">
                  <c:v>229</c:v>
                </c:pt>
                <c:pt idx="17">
                  <c:v>107</c:v>
                </c:pt>
                <c:pt idx="18">
                  <c:v>109</c:v>
                </c:pt>
                <c:pt idx="19">
                  <c:v>197</c:v>
                </c:pt>
                <c:pt idx="20">
                  <c:v>89</c:v>
                </c:pt>
                <c:pt idx="21">
                  <c:v>112</c:v>
                </c:pt>
                <c:pt idx="22">
                  <c:v>255</c:v>
                </c:pt>
                <c:pt idx="23">
                  <c:v>356</c:v>
                </c:pt>
                <c:pt idx="24">
                  <c:v>217</c:v>
                </c:pt>
                <c:pt idx="25">
                  <c:v>40</c:v>
                </c:pt>
                <c:pt idx="26">
                  <c:v>55</c:v>
                </c:pt>
                <c:pt idx="27">
                  <c:v>155</c:v>
                </c:pt>
                <c:pt idx="28">
                  <c:v>100</c:v>
                </c:pt>
                <c:pt idx="29">
                  <c:v>182</c:v>
                </c:pt>
                <c:pt idx="30">
                  <c:v>84</c:v>
                </c:pt>
                <c:pt idx="31">
                  <c:v>251</c:v>
                </c:pt>
                <c:pt idx="32">
                  <c:v>14</c:v>
                </c:pt>
                <c:pt idx="33">
                  <c:v>17</c:v>
                </c:pt>
                <c:pt idx="34">
                  <c:v>448</c:v>
                </c:pt>
                <c:pt idx="35">
                  <c:v>377</c:v>
                </c:pt>
                <c:pt idx="36">
                  <c:v>128</c:v>
                </c:pt>
                <c:pt idx="37">
                  <c:v>45</c:v>
                </c:pt>
                <c:pt idx="38">
                  <c:v>471</c:v>
                </c:pt>
                <c:pt idx="39">
                  <c:v>32</c:v>
                </c:pt>
                <c:pt idx="40">
                  <c:v>68</c:v>
                </c:pt>
                <c:pt idx="41">
                  <c:v>102</c:v>
                </c:pt>
                <c:pt idx="42">
                  <c:v>115</c:v>
                </c:pt>
                <c:pt idx="43">
                  <c:v>315</c:v>
                </c:pt>
                <c:pt idx="44">
                  <c:v>48</c:v>
                </c:pt>
                <c:pt idx="45">
                  <c:v>146</c:v>
                </c:pt>
                <c:pt idx="46">
                  <c:v>89</c:v>
                </c:pt>
                <c:pt idx="47">
                  <c:v>68</c:v>
                </c:pt>
                <c:pt idx="48">
                  <c:v>338</c:v>
                </c:pt>
                <c:pt idx="49">
                  <c:v>65</c:v>
                </c:pt>
                <c:pt idx="50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61-4770-A583-F4A582B9BC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1807576"/>
        <c:axId val="2131807904"/>
      </c:barChart>
      <c:catAx>
        <c:axId val="21318075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807904"/>
        <c:crosses val="autoZero"/>
        <c:auto val="1"/>
        <c:lblAlgn val="ctr"/>
        <c:lblOffset val="100"/>
        <c:noMultiLvlLbl val="0"/>
      </c:catAx>
      <c:valAx>
        <c:axId val="2131807904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Stores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80757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0.73416</cdr:x>
      <cdr:y>0.70414</cdr:y>
    </cdr:from>
    <cdr:to>
      <cdr:x>0.78566</cdr:x>
      <cdr:y>0.80989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5F4C39FC-A8C2-483B-BE4F-882F72901F23}"/>
            </a:ext>
          </a:extLst>
        </cdr:cNvPr>
        <cdr:cNvSpPr/>
      </cdr:nvSpPr>
      <cdr:spPr>
        <a:xfrm xmlns:a="http://schemas.openxmlformats.org/drawingml/2006/main">
          <a:off x="8007752" y="3508000"/>
          <a:ext cx="561726" cy="526872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85B31F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>
            <a:solidFill>
              <a:srgbClr val="00B05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CC2F6A-984B-4CEE-A416-2D5A5C995E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A71DCF-DF7C-46E5-A0A3-189D4CB975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8F5FC-AB27-42B6-B4B3-05AA4F3A2586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BD5F6-ADE3-454A-A840-9ABAE6B77B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DB651-C461-40E5-AD51-C6A7DB344B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4C6A54-2467-4D0C-9204-C5AB0B47C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630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220CB7-DCA5-4E5B-97F1-300CDD8D2AA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972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id-ID" sz="1200" b="0" i="0" strike="noStrike" spc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id-ID" sz="8000" b="0" i="0" strike="noStrike" spc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accent1"/>
                </a:solidFill>
                <a:latin typeface="+mn-lt"/>
              </a:rPr>
              <a:t>Starbucks World</a:t>
            </a: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7" y="329709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0904" y="4658381"/>
            <a:ext cx="2610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STARBUCKS </a:t>
            </a: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D5E973-0D83-4710-B24A-C72D5E556C5D}"/>
              </a:ext>
            </a:extLst>
          </p:cNvPr>
          <p:cNvSpPr txBox="1"/>
          <p:nvPr/>
        </p:nvSpPr>
        <p:spPr>
          <a:xfrm>
            <a:off x="845574" y="280221"/>
            <a:ext cx="105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Data Readiness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D1B50D-0257-4444-B992-B81678DF6E0B}"/>
              </a:ext>
            </a:extLst>
          </p:cNvPr>
          <p:cNvSpPr txBox="1"/>
          <p:nvPr/>
        </p:nvSpPr>
        <p:spPr>
          <a:xfrm>
            <a:off x="1002890" y="1366684"/>
            <a:ext cx="44182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Cleansing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Derived 5 digit Zip Code from Postal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Null Values in Postal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Standardized Store Brand Names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Negative Values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011A1-0BBE-49A0-BB3F-DABE636CC0D0}"/>
              </a:ext>
            </a:extLst>
          </p:cNvPr>
          <p:cNvSpPr txBox="1"/>
          <p:nvPr/>
        </p:nvSpPr>
        <p:spPr>
          <a:xfrm>
            <a:off x="5683722" y="1357574"/>
            <a:ext cx="58157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Techniques Used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 string (0-4) used to extract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for </a:t>
            </a:r>
            <a:r>
              <a:rPr lang="en-US" dirty="0" err="1"/>
              <a:t>Zipcode</a:t>
            </a:r>
            <a:r>
              <a:rPr lang="en-US" dirty="0"/>
              <a:t> Lookup (Geocode)  - to populate missing </a:t>
            </a:r>
            <a:r>
              <a:rPr lang="en-US" dirty="0" err="1"/>
              <a:t>zipcode</a:t>
            </a:r>
            <a:r>
              <a:rPr lang="en-US" dirty="0"/>
              <a:t> based on address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for Values which are &gt;= 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Reviewed ‘Brand Name’ Variable to standardize  (Starbucks, Teavana, Coffee Holdings..)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1AFA2-41C8-4C72-BBAF-9F44DB4613A5}"/>
              </a:ext>
            </a:extLst>
          </p:cNvPr>
          <p:cNvSpPr txBox="1"/>
          <p:nvPr/>
        </p:nvSpPr>
        <p:spPr>
          <a:xfrm>
            <a:off x="845574" y="280221"/>
            <a:ext cx="10500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of the key characteristics we analyzed at the state level provided insights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01ABA-3C84-4863-A401-97C6BC8EA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8" y="1357439"/>
            <a:ext cx="11973282" cy="49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1AFA2-41C8-4C72-BBAF-9F44DB4613A5}"/>
              </a:ext>
            </a:extLst>
          </p:cNvPr>
          <p:cNvSpPr txBox="1"/>
          <p:nvPr/>
        </p:nvSpPr>
        <p:spPr>
          <a:xfrm>
            <a:off x="845574" y="280221"/>
            <a:ext cx="10500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of the key characteristics we analyzed at the state level provided insights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ADD8D-28E4-4696-AF5D-4C4492E22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68" y="1755083"/>
            <a:ext cx="11611064" cy="458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19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1AFA2-41C8-4C72-BBAF-9F44DB4613A5}"/>
              </a:ext>
            </a:extLst>
          </p:cNvPr>
          <p:cNvSpPr txBox="1"/>
          <p:nvPr/>
        </p:nvSpPr>
        <p:spPr>
          <a:xfrm>
            <a:off x="845574" y="280221"/>
            <a:ext cx="10500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of the key characteristics we analyzed at the state level provided insights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2E422-BB40-429B-BD6E-044D11532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22" y="1864140"/>
            <a:ext cx="12114402" cy="41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1AFA2-41C8-4C72-BBAF-9F44DB4613A5}"/>
              </a:ext>
            </a:extLst>
          </p:cNvPr>
          <p:cNvSpPr txBox="1"/>
          <p:nvPr/>
        </p:nvSpPr>
        <p:spPr>
          <a:xfrm>
            <a:off x="845574" y="280221"/>
            <a:ext cx="10500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of the key characteristics we analyzed at the state level provided insights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6797A-DD57-419A-AD3D-A089FB94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9" y="1551963"/>
            <a:ext cx="11450972" cy="46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3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700355-F535-4BFD-9800-32A3D0516EB8}"/>
              </a:ext>
            </a:extLst>
          </p:cNvPr>
          <p:cNvSpPr txBox="1"/>
          <p:nvPr/>
        </p:nvSpPr>
        <p:spPr>
          <a:xfrm>
            <a:off x="1632153" y="2264696"/>
            <a:ext cx="194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Household 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558138-DA8F-4E34-9743-BC8A4CE73C10}"/>
              </a:ext>
            </a:extLst>
          </p:cNvPr>
          <p:cNvSpPr txBox="1"/>
          <p:nvPr/>
        </p:nvSpPr>
        <p:spPr>
          <a:xfrm>
            <a:off x="845574" y="280221"/>
            <a:ext cx="110751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The Mean and Standard Deviation of each of the 4 Key characteristics of the existing Starbucks Zip codes were evaluated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AB309-A99C-4E99-A599-973E2A8DB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20" y="2634028"/>
            <a:ext cx="5206459" cy="3016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FE8E24-1CF4-4C23-A55F-E0B6F65B96B0}"/>
              </a:ext>
            </a:extLst>
          </p:cNvPr>
          <p:cNvSpPr txBox="1"/>
          <p:nvPr/>
        </p:nvSpPr>
        <p:spPr>
          <a:xfrm>
            <a:off x="1311442" y="5700613"/>
            <a:ext cx="395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033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 : 65,912.27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03342"/>
                </a:solidFill>
                <a:latin typeface="Calibri" panose="020F0502020204030204"/>
              </a:rPr>
              <a:t>Standard Deviation : 25,717.09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033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7AD0C-6CBE-4281-B3D1-9ECB639D4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623" y="2449362"/>
            <a:ext cx="4471735" cy="3133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DC5D2C-3B8B-4A3F-A56C-1EB2DE599428}"/>
              </a:ext>
            </a:extLst>
          </p:cNvPr>
          <p:cNvSpPr txBox="1"/>
          <p:nvPr/>
        </p:nvSpPr>
        <p:spPr>
          <a:xfrm>
            <a:off x="6845968" y="5650209"/>
            <a:ext cx="395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033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 : 53.74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03342"/>
                </a:solidFill>
                <a:latin typeface="Calibri" panose="020F0502020204030204"/>
              </a:rPr>
              <a:t>Standard Deviation :7.67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033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5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FE27F2C-28B5-4A81-A77B-29518886A603}"/>
              </a:ext>
            </a:extLst>
          </p:cNvPr>
          <p:cNvSpPr txBox="1"/>
          <p:nvPr/>
        </p:nvSpPr>
        <p:spPr>
          <a:xfrm>
            <a:off x="845574" y="280221"/>
            <a:ext cx="105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formed the basis of analyzing the market area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A8579C-9CEE-43BF-95B6-0A677C83E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74" y="1938337"/>
            <a:ext cx="4881458" cy="3896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A214C4-820B-468E-ABF2-67689121021E}"/>
              </a:ext>
            </a:extLst>
          </p:cNvPr>
          <p:cNvSpPr txBox="1"/>
          <p:nvPr/>
        </p:nvSpPr>
        <p:spPr>
          <a:xfrm>
            <a:off x="1311442" y="5700613"/>
            <a:ext cx="395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033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 : 37.47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03342"/>
                </a:solidFill>
                <a:latin typeface="Calibri" panose="020F0502020204030204"/>
              </a:rPr>
              <a:t>Standard Deviation : 6.83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033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AFE6C-6156-43C0-A3DC-3EC01351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79" y="1938337"/>
            <a:ext cx="4475747" cy="3632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D45070-D274-4E94-9893-EEA6411DE4A8}"/>
              </a:ext>
            </a:extLst>
          </p:cNvPr>
          <p:cNvSpPr txBox="1"/>
          <p:nvPr/>
        </p:nvSpPr>
        <p:spPr>
          <a:xfrm>
            <a:off x="7032457" y="5606717"/>
            <a:ext cx="3958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033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Mean : 35,435.68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03342"/>
                </a:solidFill>
                <a:latin typeface="Calibri" panose="020F0502020204030204"/>
              </a:rPr>
              <a:t>Standard Deviation : 17,505.88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30334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52F56-0775-49FD-B913-375300CC2F2A}"/>
              </a:ext>
            </a:extLst>
          </p:cNvPr>
          <p:cNvSpPr txBox="1"/>
          <p:nvPr/>
        </p:nvSpPr>
        <p:spPr>
          <a:xfrm>
            <a:off x="2634435" y="1822927"/>
            <a:ext cx="139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0334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Age</a:t>
            </a:r>
          </a:p>
        </p:txBody>
      </p:sp>
    </p:spTree>
    <p:extLst>
      <p:ext uri="{BB962C8B-B14F-4D97-AF65-F5344CB8AC3E}">
        <p14:creationId xmlns:p14="http://schemas.microsoft.com/office/powerpoint/2010/main" val="97795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7B58F4-4C2E-48B7-B490-AB084E40F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5" y="1122766"/>
            <a:ext cx="10805530" cy="5386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0FC6F-AC26-47BA-BFDC-0AE91E6A6847}"/>
              </a:ext>
            </a:extLst>
          </p:cNvPr>
          <p:cNvSpPr txBox="1"/>
          <p:nvPr/>
        </p:nvSpPr>
        <p:spPr>
          <a:xfrm>
            <a:off x="845574" y="280221"/>
            <a:ext cx="10500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About 13K Starbucks stores are operated in the US spread across the country, in predictable manner </a:t>
            </a:r>
          </a:p>
        </p:txBody>
      </p:sp>
    </p:spTree>
    <p:extLst>
      <p:ext uri="{BB962C8B-B14F-4D97-AF65-F5344CB8AC3E}">
        <p14:creationId xmlns:p14="http://schemas.microsoft.com/office/powerpoint/2010/main" val="1064249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9D156-62DD-4297-BB57-BB10161678A5}"/>
              </a:ext>
            </a:extLst>
          </p:cNvPr>
          <p:cNvSpPr txBox="1"/>
          <p:nvPr/>
        </p:nvSpPr>
        <p:spPr>
          <a:xfrm>
            <a:off x="785677" y="167961"/>
            <a:ext cx="10907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We represented the zip codes with existing Starbucks as a visual baseline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482CBD1-B1F2-455C-A341-8B071C219A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337850"/>
              </p:ext>
            </p:extLst>
          </p:nvPr>
        </p:nvGraphicFramePr>
        <p:xfrm>
          <a:off x="785677" y="1097187"/>
          <a:ext cx="10073832" cy="5592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Document" r:id="rId3" imgW="5940848" imgH="4941595" progId="Word.Document.12">
                  <p:embed/>
                </p:oleObj>
              </mc:Choice>
              <mc:Fallback>
                <p:oleObj name="Document" r:id="rId3" imgW="5940848" imgH="4941595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482CBD1-B1F2-455C-A341-8B071C219A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5677" y="1097187"/>
                        <a:ext cx="10073832" cy="5592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6691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40FC6F-AC26-47BA-BFDC-0AE91E6A6847}"/>
              </a:ext>
            </a:extLst>
          </p:cNvPr>
          <p:cNvSpPr txBox="1"/>
          <p:nvPr/>
        </p:nvSpPr>
        <p:spPr>
          <a:xfrm>
            <a:off x="845574" y="280221"/>
            <a:ext cx="10500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The top 10 cities for Starbucks are well spread across the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8AF62-CFF4-4DB9-8839-B183914AF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4" y="1547541"/>
            <a:ext cx="10954541" cy="45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7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9463F8-8DA9-49A6-9B7D-E6A755AB2FA2}"/>
              </a:ext>
            </a:extLst>
          </p:cNvPr>
          <p:cNvSpPr txBox="1"/>
          <p:nvPr/>
        </p:nvSpPr>
        <p:spPr>
          <a:xfrm>
            <a:off x="1052052" y="1533742"/>
            <a:ext cx="805262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Project Background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Assumption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Readiness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Analysis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Observations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Conclusions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Validations (Statistical determination)</a:t>
            </a:r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E469A-F13D-4D24-94F5-F0AA1AAA2DAC}"/>
              </a:ext>
            </a:extLst>
          </p:cNvPr>
          <p:cNvSpPr txBox="1"/>
          <p:nvPr/>
        </p:nvSpPr>
        <p:spPr>
          <a:xfrm>
            <a:off x="1052052" y="644104"/>
            <a:ext cx="1008789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135558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F1C1F-24E7-4E8A-8504-868E52100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58" y="1396181"/>
            <a:ext cx="9993003" cy="4935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550F71-1503-4EA9-A213-326C9C58FA88}"/>
              </a:ext>
            </a:extLst>
          </p:cNvPr>
          <p:cNvSpPr txBox="1"/>
          <p:nvPr/>
        </p:nvSpPr>
        <p:spPr>
          <a:xfrm>
            <a:off x="1028958" y="243462"/>
            <a:ext cx="10907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States with larger metro areas dominate the existing 13K Starbucks</a:t>
            </a:r>
          </a:p>
        </p:txBody>
      </p:sp>
    </p:spTree>
    <p:extLst>
      <p:ext uri="{BB962C8B-B14F-4D97-AF65-F5344CB8AC3E}">
        <p14:creationId xmlns:p14="http://schemas.microsoft.com/office/powerpoint/2010/main" val="4085376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39D156-62DD-4297-BB57-BB10161678A5}"/>
              </a:ext>
            </a:extLst>
          </p:cNvPr>
          <p:cNvSpPr txBox="1"/>
          <p:nvPr/>
        </p:nvSpPr>
        <p:spPr>
          <a:xfrm>
            <a:off x="785677" y="167961"/>
            <a:ext cx="10907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Armed with the analysis, we focused on identifying new zip codes which matched existing Starbucks location characteristics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CBFFC-381A-44DE-8D96-2445411CDF06}"/>
              </a:ext>
            </a:extLst>
          </p:cNvPr>
          <p:cNvSpPr txBox="1"/>
          <p:nvPr/>
        </p:nvSpPr>
        <p:spPr>
          <a:xfrm>
            <a:off x="498815" y="2036495"/>
            <a:ext cx="187074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Approach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EF11EF-47DB-41AB-8B4D-42C983AD77B5}"/>
              </a:ext>
            </a:extLst>
          </p:cNvPr>
          <p:cNvSpPr/>
          <p:nvPr/>
        </p:nvSpPr>
        <p:spPr>
          <a:xfrm>
            <a:off x="498815" y="2684693"/>
            <a:ext cx="2491531" cy="18875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Mean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House hold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 capita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Employment Percent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Age</a:t>
            </a:r>
          </a:p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E94A60A-FD43-4169-B1E7-6079A2137653}"/>
              </a:ext>
            </a:extLst>
          </p:cNvPr>
          <p:cNvSpPr/>
          <p:nvPr/>
        </p:nvSpPr>
        <p:spPr>
          <a:xfrm rot="20300405">
            <a:off x="3207861" y="2522409"/>
            <a:ext cx="709223" cy="405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1DD24B7-AC1E-41C9-B751-45B8E8D2955B}"/>
              </a:ext>
            </a:extLst>
          </p:cNvPr>
          <p:cNvSpPr/>
          <p:nvPr/>
        </p:nvSpPr>
        <p:spPr>
          <a:xfrm rot="1013889">
            <a:off x="3105262" y="4285496"/>
            <a:ext cx="709223" cy="405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2496E5-A020-4F99-B4D8-8E62B28AF506}"/>
              </a:ext>
            </a:extLst>
          </p:cNvPr>
          <p:cNvSpPr/>
          <p:nvPr/>
        </p:nvSpPr>
        <p:spPr>
          <a:xfrm>
            <a:off x="4936445" y="2238103"/>
            <a:ext cx="6175692" cy="3939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Find the Mean and Standard Deviation of the 4 variables for Zip codes that have Starbucks.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 if the variable value for the Zip codes that do not have Starbucks is within 1 Standard Deviation of the mean.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Get the list of zip codes that are within 2 miles of existing Starbucks.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Compare recommendations with above list and eliminate the Zips that match.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 a Zip to </a:t>
            </a:r>
            <a:r>
              <a:rPr lang="en-US" dirty="0" err="1">
                <a:solidFill>
                  <a:schemeClr val="tx1"/>
                </a:solidFill>
              </a:rPr>
              <a:t>lat</a:t>
            </a:r>
            <a:r>
              <a:rPr lang="en-US" dirty="0">
                <a:solidFill>
                  <a:schemeClr val="tx1"/>
                </a:solidFill>
              </a:rPr>
              <a:t>-long file for plotting.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Conduct independent </a:t>
            </a:r>
            <a:r>
              <a:rPr lang="en-US" dirty="0" err="1">
                <a:solidFill>
                  <a:schemeClr val="tx1"/>
                </a:solidFill>
              </a:rPr>
              <a:t>ttest</a:t>
            </a:r>
            <a:r>
              <a:rPr lang="en-US" dirty="0">
                <a:solidFill>
                  <a:schemeClr val="tx1"/>
                </a:solidFill>
              </a:rPr>
              <a:t> on the variables to check if there is significant variance between </a:t>
            </a:r>
            <a:r>
              <a:rPr lang="en-US" dirty="0" err="1">
                <a:solidFill>
                  <a:schemeClr val="tx1"/>
                </a:solidFill>
              </a:rPr>
              <a:t>zipcodes</a:t>
            </a:r>
            <a:r>
              <a:rPr lang="en-US" dirty="0">
                <a:solidFill>
                  <a:schemeClr val="tx1"/>
                </a:solidFill>
              </a:rPr>
              <a:t> that have Starbucks and that do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273B2-BA38-4839-8C03-4B0154A4F772}"/>
              </a:ext>
            </a:extLst>
          </p:cNvPr>
          <p:cNvSpPr txBox="1"/>
          <p:nvPr/>
        </p:nvSpPr>
        <p:spPr>
          <a:xfrm>
            <a:off x="4936445" y="1791093"/>
            <a:ext cx="4185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Technical Details of how this was accomplished</a:t>
            </a:r>
          </a:p>
        </p:txBody>
      </p:sp>
    </p:spTree>
    <p:extLst>
      <p:ext uri="{BB962C8B-B14F-4D97-AF65-F5344CB8AC3E}">
        <p14:creationId xmlns:p14="http://schemas.microsoft.com/office/powerpoint/2010/main" val="1842301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A17AD35-FB45-46BD-AA04-8A6B190EF0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410081"/>
                  </p:ext>
                </p:extLst>
              </p:nvPr>
            </p:nvGraphicFramePr>
            <p:xfrm>
              <a:off x="0" y="1385740"/>
              <a:ext cx="11915163" cy="5762522"/>
            </p:xfrm>
            <a:graphic>
              <a:graphicData uri="http://schemas.microsoft.com/office/powerpoint/2016/slidezoom">
                <pslz:sldZm>
                  <pslz:sldZmObj sldId="761" cId="2990637057">
                    <pslz:zmPr id="{819B1D00-613A-4F6D-9219-649FDAF2201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915163" cy="576252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5A17AD35-FB45-46BD-AA04-8A6B190EF0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385740"/>
                <a:ext cx="11915163" cy="576252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71BF3BC-0859-42FB-A49A-83D09510C874}"/>
              </a:ext>
            </a:extLst>
          </p:cNvPr>
          <p:cNvSpPr txBox="1"/>
          <p:nvPr/>
        </p:nvSpPr>
        <p:spPr>
          <a:xfrm>
            <a:off x="131975" y="149107"/>
            <a:ext cx="11783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 visual comparison of potential new locations provides a broad overview of the opportunity compared to existing Starbuck location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FCF66-AAD1-4A1B-9411-2804AA3D9D57}"/>
              </a:ext>
            </a:extLst>
          </p:cNvPr>
          <p:cNvSpPr txBox="1"/>
          <p:nvPr/>
        </p:nvSpPr>
        <p:spPr>
          <a:xfrm>
            <a:off x="131975" y="6350519"/>
            <a:ext cx="183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Existing Starbucks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E17D5-BCBD-4DCB-92F3-BCF2750778DE}"/>
              </a:ext>
            </a:extLst>
          </p:cNvPr>
          <p:cNvSpPr txBox="1"/>
          <p:nvPr/>
        </p:nvSpPr>
        <p:spPr>
          <a:xfrm>
            <a:off x="6023569" y="6231383"/>
            <a:ext cx="256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New Starbucks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39DE029-9A91-4E23-AC20-D1946B514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460810"/>
              </p:ext>
            </p:extLst>
          </p:nvPr>
        </p:nvGraphicFramePr>
        <p:xfrm>
          <a:off x="-55563" y="946371"/>
          <a:ext cx="5873751" cy="5762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Document" r:id="rId5" imgW="5940848" imgH="5330591" progId="Word.Document.12">
                  <p:embed/>
                </p:oleObj>
              </mc:Choice>
              <mc:Fallback>
                <p:oleObj name="Document" r:id="rId5" imgW="5940848" imgH="5330591" progId="Word.Documen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482CBD1-B1F2-455C-A341-8B071C219A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55563" y="946371"/>
                        <a:ext cx="5873751" cy="5762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623D791-EB8F-4355-945D-69605069FDE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818188" y="1344483"/>
            <a:ext cx="6266705" cy="48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59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9E50C9-8ACE-4C96-964E-D867DFA143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77218"/>
            <a:ext cx="12192000" cy="5780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6F1BF4-4EDD-4F55-81EA-814885101260}"/>
              </a:ext>
            </a:extLst>
          </p:cNvPr>
          <p:cNvSpPr txBox="1"/>
          <p:nvPr/>
        </p:nvSpPr>
        <p:spPr>
          <a:xfrm>
            <a:off x="717756" y="0"/>
            <a:ext cx="11110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Conclusion</a:t>
            </a:r>
            <a:r>
              <a:rPr lang="en-US" sz="3200" dirty="0">
                <a:solidFill>
                  <a:srgbClr val="00B050"/>
                </a:solidFill>
              </a:rPr>
              <a:t>: </a:t>
            </a:r>
            <a:r>
              <a:rPr lang="en-US" sz="3200" b="1" dirty="0">
                <a:solidFill>
                  <a:srgbClr val="00B050"/>
                </a:solidFill>
              </a:rPr>
              <a:t>Abundant market exists!  </a:t>
            </a:r>
            <a:r>
              <a:rPr lang="en-US" sz="3200" dirty="0">
                <a:solidFill>
                  <a:srgbClr val="00B050"/>
                </a:solidFill>
              </a:rPr>
              <a:t>Over 7K suitable new zip code locations were identified</a:t>
            </a:r>
          </a:p>
        </p:txBody>
      </p:sp>
    </p:spTree>
    <p:extLst>
      <p:ext uri="{BB962C8B-B14F-4D97-AF65-F5344CB8AC3E}">
        <p14:creationId xmlns:p14="http://schemas.microsoft.com/office/powerpoint/2010/main" val="1155988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6F1BF4-4EDD-4F55-81EA-814885101260}"/>
              </a:ext>
            </a:extLst>
          </p:cNvPr>
          <p:cNvSpPr txBox="1"/>
          <p:nvPr/>
        </p:nvSpPr>
        <p:spPr>
          <a:xfrm>
            <a:off x="717756" y="0"/>
            <a:ext cx="11110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Analyzing further - With 232 stores in New York City, our process, not surprisingly projected no new potential zip codes.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72B40-57D7-4062-8659-0E4C3BD86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4" y="1077218"/>
            <a:ext cx="10607970" cy="538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51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2BB18B-4C5D-45B5-893F-F4492853B067}"/>
              </a:ext>
            </a:extLst>
          </p:cNvPr>
          <p:cNvSpPr txBox="1"/>
          <p:nvPr/>
        </p:nvSpPr>
        <p:spPr>
          <a:xfrm>
            <a:off x="503879" y="149107"/>
            <a:ext cx="11184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Looking into the distribution of potential market by zip code at State level, insights emerge allowing for further evaluation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8F49F4E-6F00-4669-9899-8A683D7E95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873087"/>
              </p:ext>
            </p:extLst>
          </p:nvPr>
        </p:nvGraphicFramePr>
        <p:xfrm>
          <a:off x="503881" y="1226325"/>
          <a:ext cx="10907402" cy="4981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9C9CB4A6-81AB-4489-87F3-085C060F6E98}"/>
              </a:ext>
            </a:extLst>
          </p:cNvPr>
          <p:cNvSpPr/>
          <p:nvPr/>
        </p:nvSpPr>
        <p:spPr>
          <a:xfrm>
            <a:off x="1611086" y="2264229"/>
            <a:ext cx="879565" cy="8534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532B7-E065-472F-8459-2173DDEF584A}"/>
              </a:ext>
            </a:extLst>
          </p:cNvPr>
          <p:cNvSpPr txBox="1"/>
          <p:nvPr/>
        </p:nvSpPr>
        <p:spPr>
          <a:xfrm>
            <a:off x="2308987" y="2217640"/>
            <a:ext cx="164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CA= Saturated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A6BDD4F-6EBE-45C6-A39C-B6937EB82EFC}"/>
              </a:ext>
            </a:extLst>
          </p:cNvPr>
          <p:cNvSpPr/>
          <p:nvPr/>
        </p:nvSpPr>
        <p:spPr>
          <a:xfrm>
            <a:off x="10303433" y="4484452"/>
            <a:ext cx="561726" cy="526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D8BB9-EB84-4C2A-9441-8231BCA9F4D7}"/>
              </a:ext>
            </a:extLst>
          </p:cNvPr>
          <p:cNvSpPr txBox="1"/>
          <p:nvPr/>
        </p:nvSpPr>
        <p:spPr>
          <a:xfrm>
            <a:off x="10042199" y="3971894"/>
            <a:ext cx="164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WA = Saturated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F4C39FC-A8C2-483B-BE4F-882F72901F23}"/>
              </a:ext>
            </a:extLst>
          </p:cNvPr>
          <p:cNvSpPr/>
          <p:nvPr/>
        </p:nvSpPr>
        <p:spPr>
          <a:xfrm>
            <a:off x="7146576" y="5011324"/>
            <a:ext cx="561726" cy="526872"/>
          </a:xfrm>
          <a:prstGeom prst="ellipse">
            <a:avLst/>
          </a:prstGeom>
          <a:noFill/>
          <a:ln>
            <a:solidFill>
              <a:srgbClr val="85B3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8387D-E4AD-470E-8A7F-7FB7389D2827}"/>
              </a:ext>
            </a:extLst>
          </p:cNvPr>
          <p:cNvSpPr txBox="1"/>
          <p:nvPr/>
        </p:nvSpPr>
        <p:spPr>
          <a:xfrm>
            <a:off x="6667627" y="4747888"/>
            <a:ext cx="1645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NJ = High Potential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DF5276-71DE-4EAF-9035-495135E3D779}"/>
              </a:ext>
            </a:extLst>
          </p:cNvPr>
          <p:cNvSpPr txBox="1"/>
          <p:nvPr/>
        </p:nvSpPr>
        <p:spPr>
          <a:xfrm>
            <a:off x="8111389" y="4470889"/>
            <a:ext cx="1645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PA = High Potential</a:t>
            </a:r>
          </a:p>
        </p:txBody>
      </p:sp>
    </p:spTree>
    <p:extLst>
      <p:ext uri="{BB962C8B-B14F-4D97-AF65-F5344CB8AC3E}">
        <p14:creationId xmlns:p14="http://schemas.microsoft.com/office/powerpoint/2010/main" val="3261504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B2E4F-7B61-4AEC-8545-17BB13EDE7DA}"/>
              </a:ext>
            </a:extLst>
          </p:cNvPr>
          <p:cNvSpPr txBox="1"/>
          <p:nvPr/>
        </p:nvSpPr>
        <p:spPr>
          <a:xfrm>
            <a:off x="503880" y="149107"/>
            <a:ext cx="109074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Our Hypothesis : </a:t>
            </a:r>
          </a:p>
          <a:p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F57CA-0782-4BFD-ABDF-F3FF466C8891}"/>
              </a:ext>
            </a:extLst>
          </p:cNvPr>
          <p:cNvSpPr txBox="1"/>
          <p:nvPr/>
        </p:nvSpPr>
        <p:spPr>
          <a:xfrm>
            <a:off x="780718" y="1201918"/>
            <a:ext cx="107214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Hypothesis: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Median Household Income </a:t>
            </a:r>
            <a:r>
              <a:rPr lang="en-US" b="1" dirty="0"/>
              <a:t>varies significantly </a:t>
            </a:r>
            <a:r>
              <a:rPr lang="en-US" dirty="0"/>
              <a:t>between the zip codes which have a Starbucks vs. those which do not</a:t>
            </a:r>
          </a:p>
          <a:p>
            <a:endParaRPr lang="en-US" dirty="0"/>
          </a:p>
          <a:p>
            <a:r>
              <a:rPr lang="en-US" b="1" dirty="0"/>
              <a:t>Null Hypothesis: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Median Household Income </a:t>
            </a:r>
            <a:r>
              <a:rPr lang="en-US" b="1" dirty="0"/>
              <a:t>does not vary </a:t>
            </a:r>
            <a:r>
              <a:rPr lang="en-US" dirty="0"/>
              <a:t>significantly between the zip codes which have a Starbucks vs those which do not</a:t>
            </a:r>
          </a:p>
          <a:p>
            <a:endParaRPr lang="en-US" dirty="0"/>
          </a:p>
          <a:p>
            <a:r>
              <a:rPr lang="en-US" b="1" dirty="0"/>
              <a:t>Test Conducted:</a:t>
            </a:r>
          </a:p>
          <a:p>
            <a:endParaRPr lang="en-US" b="1" dirty="0"/>
          </a:p>
          <a:p>
            <a:r>
              <a:rPr lang="en-US" dirty="0"/>
              <a:t>Upon comparing the Household Income between </a:t>
            </a:r>
            <a:r>
              <a:rPr lang="en-US" dirty="0" err="1"/>
              <a:t>zipcodes</a:t>
            </a:r>
            <a:r>
              <a:rPr lang="en-US" dirty="0"/>
              <a:t> that have and do not Starbucks, it was determined that there is considerable variance in Household Income. This was determined using independent t-test, for which the p value was value 0.05.</a:t>
            </a:r>
          </a:p>
          <a:p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D50367-DA32-4F09-A109-E63A939DD9E4}"/>
              </a:ext>
            </a:extLst>
          </p:cNvPr>
          <p:cNvSpPr/>
          <p:nvPr/>
        </p:nvSpPr>
        <p:spPr>
          <a:xfrm>
            <a:off x="644434" y="1062447"/>
            <a:ext cx="11043686" cy="146304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85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02B4A-A76D-4F8B-8187-59B03FB5CBA9}"/>
              </a:ext>
            </a:extLst>
          </p:cNvPr>
          <p:cNvSpPr txBox="1"/>
          <p:nvPr/>
        </p:nvSpPr>
        <p:spPr>
          <a:xfrm>
            <a:off x="1871786" y="5278542"/>
            <a:ext cx="25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LARA Team 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6832AD4-0003-4CDD-B546-B7DBDC9DAF3B}"/>
              </a:ext>
            </a:extLst>
          </p:cNvPr>
          <p:cNvSpPr/>
          <p:nvPr/>
        </p:nvSpPr>
        <p:spPr>
          <a:xfrm>
            <a:off x="531223" y="2769326"/>
            <a:ext cx="1542526" cy="134112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FB08BDB-B586-492C-8FFB-D5B82FE36A71}"/>
              </a:ext>
            </a:extLst>
          </p:cNvPr>
          <p:cNvSpPr/>
          <p:nvPr/>
        </p:nvSpPr>
        <p:spPr>
          <a:xfrm>
            <a:off x="2073749" y="2778036"/>
            <a:ext cx="1542526" cy="134112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B85A081F-B5AF-49F2-A638-A55B3C579570}"/>
              </a:ext>
            </a:extLst>
          </p:cNvPr>
          <p:cNvSpPr/>
          <p:nvPr/>
        </p:nvSpPr>
        <p:spPr>
          <a:xfrm>
            <a:off x="3616275" y="2773681"/>
            <a:ext cx="1542526" cy="134112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94C02267-8F83-4361-BB8B-C08E5FA581F5}"/>
              </a:ext>
            </a:extLst>
          </p:cNvPr>
          <p:cNvSpPr/>
          <p:nvPr/>
        </p:nvSpPr>
        <p:spPr>
          <a:xfrm>
            <a:off x="5158801" y="2778036"/>
            <a:ext cx="1542526" cy="134112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7BA03-350B-4BE8-9181-86D275914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38" y="2696852"/>
            <a:ext cx="1778318" cy="16254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43130-D94C-4973-B5EC-16948FE2D2E2}"/>
              </a:ext>
            </a:extLst>
          </p:cNvPr>
          <p:cNvSpPr txBox="1"/>
          <p:nvPr/>
        </p:nvSpPr>
        <p:spPr>
          <a:xfrm>
            <a:off x="878825" y="4282938"/>
            <a:ext cx="72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Luis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98873-F281-4412-A16E-712966FC86FB}"/>
              </a:ext>
            </a:extLst>
          </p:cNvPr>
          <p:cNvSpPr txBox="1"/>
          <p:nvPr/>
        </p:nvSpPr>
        <p:spPr>
          <a:xfrm>
            <a:off x="2432216" y="4360573"/>
            <a:ext cx="72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98F2C-F1BD-42E3-88EA-B749B3DA5266}"/>
              </a:ext>
            </a:extLst>
          </p:cNvPr>
          <p:cNvSpPr txBox="1"/>
          <p:nvPr/>
        </p:nvSpPr>
        <p:spPr>
          <a:xfrm>
            <a:off x="3919574" y="4364145"/>
            <a:ext cx="72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Renju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9FEA9D-60D1-47F9-B6AA-6AC73F5BD881}"/>
              </a:ext>
            </a:extLst>
          </p:cNvPr>
          <p:cNvSpPr txBox="1"/>
          <p:nvPr/>
        </p:nvSpPr>
        <p:spPr>
          <a:xfrm>
            <a:off x="5561078" y="4363270"/>
            <a:ext cx="877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Abdul</a:t>
            </a:r>
          </a:p>
        </p:txBody>
      </p:sp>
      <p:pic>
        <p:nvPicPr>
          <p:cNvPr id="6146" name="Picture 2" descr="Image result for starbuck cup art">
            <a:extLst>
              <a:ext uri="{FF2B5EF4-FFF2-40B4-BE49-F238E27FC236}">
                <a16:creationId xmlns:a16="http://schemas.microsoft.com/office/drawing/2014/main" id="{2F014322-54C2-40D1-A78B-696F1729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617" y="914668"/>
            <a:ext cx="3352442" cy="50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7984A7-C81F-49D2-B18B-FEB53DDD2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22" y="2716009"/>
            <a:ext cx="1744749" cy="16254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0283C-915D-4A02-AC7A-B4179A435A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0" y="2612852"/>
            <a:ext cx="1577667" cy="16700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0CDCC0-DAD3-466F-80DB-BC3EEBB36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33" y="2414095"/>
            <a:ext cx="1843498" cy="20298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A8337C-3775-4F32-A0B0-FE17CA88A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188" y="1337187"/>
            <a:ext cx="10251786" cy="5004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156CC-8172-49FE-9307-CD90EE450990}"/>
              </a:ext>
            </a:extLst>
          </p:cNvPr>
          <p:cNvSpPr txBox="1"/>
          <p:nvPr/>
        </p:nvSpPr>
        <p:spPr>
          <a:xfrm>
            <a:off x="1052052" y="358878"/>
            <a:ext cx="1008789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Starbucks has had an amazing growth in the past 30 years </a:t>
            </a:r>
          </a:p>
        </p:txBody>
      </p:sp>
    </p:spTree>
    <p:extLst>
      <p:ext uri="{BB962C8B-B14F-4D97-AF65-F5344CB8AC3E}">
        <p14:creationId xmlns:p14="http://schemas.microsoft.com/office/powerpoint/2010/main" val="135461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006C72-F36B-4781-AF41-A557AF64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922" y="1553496"/>
            <a:ext cx="9625781" cy="4601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232506-4E6A-4051-AD82-0018C760DAB3}"/>
              </a:ext>
            </a:extLst>
          </p:cNvPr>
          <p:cNvSpPr txBox="1"/>
          <p:nvPr/>
        </p:nvSpPr>
        <p:spPr>
          <a:xfrm>
            <a:off x="1278194" y="231059"/>
            <a:ext cx="105008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However in the recent past same-store sales has slowed questioning if growth of Starbucks has started slowing down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2EF47-88B3-4506-A5ED-3CCC64AD6095}"/>
              </a:ext>
            </a:extLst>
          </p:cNvPr>
          <p:cNvSpPr txBox="1"/>
          <p:nvPr/>
        </p:nvSpPr>
        <p:spPr>
          <a:xfrm rot="16200000">
            <a:off x="41165" y="3409336"/>
            <a:ext cx="248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Store growth % </a:t>
            </a:r>
          </a:p>
        </p:txBody>
      </p:sp>
    </p:spTree>
    <p:extLst>
      <p:ext uri="{BB962C8B-B14F-4D97-AF65-F5344CB8AC3E}">
        <p14:creationId xmlns:p14="http://schemas.microsoft.com/office/powerpoint/2010/main" val="52468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" y="-9427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7268" y="749364"/>
            <a:ext cx="4977454" cy="241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Is Starbucks market saturated or 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are there opportunities for more Starbucks in the United States ?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5260DA-7220-4331-8B7A-1143F3314207}"/>
              </a:ext>
            </a:extLst>
          </p:cNvPr>
          <p:cNvSpPr txBox="1"/>
          <p:nvPr/>
        </p:nvSpPr>
        <p:spPr>
          <a:xfrm>
            <a:off x="607268" y="749363"/>
            <a:ext cx="4977454" cy="2416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3200" b="1" dirty="0">
                <a:solidFill>
                  <a:srgbClr val="FF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Is Starbucks market saturated or </a:t>
            </a:r>
            <a:r>
              <a:rPr lang="en-US" sz="32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are there opportunities for more Starbucks in the United States ?</a:t>
            </a:r>
            <a:endParaRPr lang="en-US" sz="3200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122" name="Picture 2" descr="Image result for starbuck logo">
            <a:extLst>
              <a:ext uri="{FF2B5EF4-FFF2-40B4-BE49-F238E27FC236}">
                <a16:creationId xmlns:a16="http://schemas.microsoft.com/office/drawing/2014/main" id="{ECC9B0B9-CCB7-4D4E-B12E-2FB68E80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007" y="2517047"/>
            <a:ext cx="2351044" cy="23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5A1CC-C687-46E0-A51A-7B36E8FFEFD4}"/>
              </a:ext>
            </a:extLst>
          </p:cNvPr>
          <p:cNvSpPr txBox="1"/>
          <p:nvPr/>
        </p:nvSpPr>
        <p:spPr>
          <a:xfrm>
            <a:off x="875071" y="1297858"/>
            <a:ext cx="1082531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Study is focused on United States Only. </a:t>
            </a:r>
          </a:p>
          <a:p>
            <a:endParaRPr lang="en-US" sz="2400" dirty="0"/>
          </a:p>
          <a:p>
            <a:r>
              <a:rPr lang="en-US" sz="2400" dirty="0"/>
              <a:t>The data selected and analyzed acts as a primary filter and allows for further focused investigation (which is not in scope)</a:t>
            </a:r>
          </a:p>
          <a:p>
            <a:endParaRPr lang="en-US" sz="2400" dirty="0"/>
          </a:p>
          <a:p>
            <a:r>
              <a:rPr lang="en-US" sz="2400" dirty="0"/>
              <a:t>It is assumed that Starbucks will continue to evolve, attract and retain its customer base by offering value driven engaging services and products</a:t>
            </a:r>
          </a:p>
          <a:p>
            <a:endParaRPr lang="en-US" sz="2400" dirty="0"/>
          </a:p>
          <a:p>
            <a:r>
              <a:rPr lang="en-US" sz="2400" dirty="0"/>
              <a:t>Analysis does not include competition information and its impacts</a:t>
            </a:r>
          </a:p>
          <a:p>
            <a:endParaRPr lang="en-US" sz="2400" dirty="0"/>
          </a:p>
          <a:p>
            <a:r>
              <a:rPr lang="en-US" sz="2400" dirty="0"/>
              <a:t>Other significant factors such as Tax Incentives or Impact of Weather (colder conditions are not evaluated)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28F3D-E44B-4C4B-870B-52ADBF4D0BB9}"/>
              </a:ext>
            </a:extLst>
          </p:cNvPr>
          <p:cNvSpPr txBox="1"/>
          <p:nvPr/>
        </p:nvSpPr>
        <p:spPr>
          <a:xfrm>
            <a:off x="875071" y="516194"/>
            <a:ext cx="10087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Assumptions</a:t>
            </a:r>
            <a:r>
              <a:rPr lang="en-US" sz="3200" dirty="0">
                <a:solidFill>
                  <a:srgbClr val="00B050"/>
                </a:solidFill>
                <a:highlight>
                  <a:srgbClr val="E6E6E6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92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7A711D-5BE3-48F7-B9AE-D76070A2AB87}"/>
              </a:ext>
            </a:extLst>
          </p:cNvPr>
          <p:cNvSpPr/>
          <p:nvPr/>
        </p:nvSpPr>
        <p:spPr>
          <a:xfrm>
            <a:off x="562062" y="1711354"/>
            <a:ext cx="2306973" cy="37666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FFF39-F4EE-40ED-95EB-79DB16E31A19}"/>
              </a:ext>
            </a:extLst>
          </p:cNvPr>
          <p:cNvSpPr txBox="1"/>
          <p:nvPr/>
        </p:nvSpPr>
        <p:spPr>
          <a:xfrm>
            <a:off x="678427" y="516194"/>
            <a:ext cx="11110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Our Analysis attempts to analyze key characteristics of existing Starbucks locations by matching at Zip Codes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5435FEA-D8DC-4D77-AC43-3AB51E8E9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361142"/>
              </p:ext>
            </p:extLst>
          </p:nvPr>
        </p:nvGraphicFramePr>
        <p:xfrm>
          <a:off x="9023042" y="1816480"/>
          <a:ext cx="2403929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929">
                  <a:extLst>
                    <a:ext uri="{9D8B030D-6E8A-4147-A177-3AD203B41FA5}">
                      <a16:colId xmlns:a16="http://schemas.microsoft.com/office/drawing/2014/main" val="2425201154"/>
                    </a:ext>
                  </a:extLst>
                </a:gridCol>
              </a:tblGrid>
              <a:tr h="2654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C E N S U S     D A T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062134"/>
                  </a:ext>
                </a:extLst>
              </a:tr>
              <a:tr h="458547"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sz="1600" dirty="0"/>
                        <a:t>Per Capita Income</a:t>
                      </a:r>
                    </a:p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546607"/>
                  </a:ext>
                </a:extLst>
              </a:tr>
              <a:tr h="331786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Median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216185"/>
                  </a:ext>
                </a:extLst>
              </a:tr>
              <a:tr h="331786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Zip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006457"/>
                  </a:ext>
                </a:extLst>
              </a:tr>
              <a:tr h="3317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Employed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0140566"/>
                  </a:ext>
                </a:extLst>
              </a:tr>
              <a:tr h="458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Household Income</a:t>
                      </a:r>
                    </a:p>
                    <a:p>
                      <a:pPr algn="l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662632"/>
                  </a:ext>
                </a:extLst>
              </a:tr>
              <a:tr h="33178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910179"/>
                  </a:ext>
                </a:extLst>
              </a:tr>
              <a:tr h="26547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25451"/>
                  </a:ext>
                </a:extLst>
              </a:tr>
            </a:tbl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B2FA4033-355A-46B6-91CB-43E066F7457B}"/>
              </a:ext>
            </a:extLst>
          </p:cNvPr>
          <p:cNvGrpSpPr/>
          <p:nvPr/>
        </p:nvGrpSpPr>
        <p:grpSpPr>
          <a:xfrm>
            <a:off x="737795" y="1880082"/>
            <a:ext cx="10379406" cy="3106318"/>
            <a:chOff x="733952" y="2529013"/>
            <a:chExt cx="10379406" cy="338281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3EE41DB-6066-431B-8AD6-B13A63FD5C16}"/>
                </a:ext>
              </a:extLst>
            </p:cNvPr>
            <p:cNvSpPr/>
            <p:nvPr/>
          </p:nvSpPr>
          <p:spPr>
            <a:xfrm>
              <a:off x="733952" y="3184749"/>
              <a:ext cx="1868128" cy="173489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Existing Starbucks location Information by </a:t>
              </a:r>
              <a:r>
                <a:rPr lang="en-US" dirty="0" err="1"/>
                <a:t>Zipcode</a:t>
              </a:r>
              <a:r>
                <a:rPr lang="en-US" dirty="0"/>
                <a:t>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B25639B-6FB9-41F2-A79F-75E56A408C70}"/>
                </a:ext>
              </a:extLst>
            </p:cNvPr>
            <p:cNvSpPr txBox="1"/>
            <p:nvPr/>
          </p:nvSpPr>
          <p:spPr>
            <a:xfrm>
              <a:off x="733952" y="5055930"/>
              <a:ext cx="1554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Source: Kaggle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F6DD807A-BD64-4F50-B94F-0CCD16F473FB}"/>
                </a:ext>
              </a:extLst>
            </p:cNvPr>
            <p:cNvSpPr/>
            <p:nvPr/>
          </p:nvSpPr>
          <p:spPr>
            <a:xfrm>
              <a:off x="2747233" y="3852127"/>
              <a:ext cx="685347" cy="3376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7ECBE5-3BAB-4502-854D-5C3FA4091186}"/>
                </a:ext>
              </a:extLst>
            </p:cNvPr>
            <p:cNvSpPr txBox="1"/>
            <p:nvPr/>
          </p:nvSpPr>
          <p:spPr>
            <a:xfrm>
              <a:off x="5186372" y="3996314"/>
              <a:ext cx="2818885" cy="1005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Aggregated Mean &amp;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Standard Deviation for each Key variable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9C8AD47-331C-478F-9278-92B3CF5AE786}"/>
                </a:ext>
              </a:extLst>
            </p:cNvPr>
            <p:cNvSpPr/>
            <p:nvPr/>
          </p:nvSpPr>
          <p:spPr>
            <a:xfrm>
              <a:off x="3546692" y="3857541"/>
              <a:ext cx="1124005" cy="337693"/>
            </a:xfrm>
            <a:prstGeom prst="roundRect">
              <a:avLst/>
            </a:prstGeom>
            <a:solidFill>
              <a:srgbClr val="85B31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Zip codes</a:t>
              </a: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F5F7A404-1055-45C3-B93F-E556A018CE01}"/>
                </a:ext>
              </a:extLst>
            </p:cNvPr>
            <p:cNvSpPr/>
            <p:nvPr/>
          </p:nvSpPr>
          <p:spPr>
            <a:xfrm>
              <a:off x="6201408" y="3451431"/>
              <a:ext cx="394406" cy="369332"/>
            </a:xfrm>
            <a:prstGeom prst="downArrow">
              <a:avLst>
                <a:gd name="adj1" fmla="val 50000"/>
                <a:gd name="adj2" fmla="val 481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F3408E-7F73-49C4-8B98-EA591B19358B}"/>
                </a:ext>
              </a:extLst>
            </p:cNvPr>
            <p:cNvSpPr txBox="1"/>
            <p:nvPr/>
          </p:nvSpPr>
          <p:spPr>
            <a:xfrm>
              <a:off x="9023042" y="5542500"/>
              <a:ext cx="2090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Source: Census Data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2149FED-99F6-4492-AAF7-26CEB5CAFA8C}"/>
                </a:ext>
              </a:extLst>
            </p:cNvPr>
            <p:cNvSpPr/>
            <p:nvPr/>
          </p:nvSpPr>
          <p:spPr>
            <a:xfrm>
              <a:off x="5228148" y="2529013"/>
              <a:ext cx="2539584" cy="27115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72B4E7-55C5-40EE-A5F9-87F590593C69}"/>
                </a:ext>
              </a:extLst>
            </p:cNvPr>
            <p:cNvSpPr txBox="1"/>
            <p:nvPr/>
          </p:nvSpPr>
          <p:spPr>
            <a:xfrm>
              <a:off x="5555701" y="2699853"/>
              <a:ext cx="2080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 N </a:t>
              </a:r>
              <a:r>
                <a:rPr lang="en-US" dirty="0" err="1"/>
                <a:t>N</a:t>
              </a:r>
              <a:r>
                <a:rPr lang="en-US" dirty="0"/>
                <a:t> E R    J O I N 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F27C257-D6DB-496E-9688-C5D6BDBDEA45}"/>
                </a:ext>
              </a:extLst>
            </p:cNvPr>
            <p:cNvSpPr/>
            <p:nvPr/>
          </p:nvSpPr>
          <p:spPr>
            <a:xfrm>
              <a:off x="9110041" y="3795329"/>
              <a:ext cx="1124005" cy="337693"/>
            </a:xfrm>
            <a:prstGeom prst="roundRect">
              <a:avLst/>
            </a:prstGeom>
            <a:solidFill>
              <a:srgbClr val="85B31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Zip codes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63DD6406-3D3A-4BE8-9E16-0268A96D81D3}"/>
                </a:ext>
              </a:extLst>
            </p:cNvPr>
            <p:cNvSpPr/>
            <p:nvPr/>
          </p:nvSpPr>
          <p:spPr>
            <a:xfrm rot="10800000">
              <a:off x="8325183" y="3852127"/>
              <a:ext cx="583748" cy="33769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7AA5276-1C90-4064-80C0-885FF056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72" y="4539601"/>
            <a:ext cx="2728596" cy="1940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364E24-0E33-46A5-A5C8-88D055EF35EA}"/>
              </a:ext>
            </a:extLst>
          </p:cNvPr>
          <p:cNvSpPr txBox="1"/>
          <p:nvPr/>
        </p:nvSpPr>
        <p:spPr>
          <a:xfrm>
            <a:off x="917844" y="5762550"/>
            <a:ext cx="121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Dataset - 1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C37EC-8F0F-4293-9FEA-9861CBF53E8B}"/>
              </a:ext>
            </a:extLst>
          </p:cNvPr>
          <p:cNvSpPr txBox="1"/>
          <p:nvPr/>
        </p:nvSpPr>
        <p:spPr>
          <a:xfrm>
            <a:off x="9400512" y="5610861"/>
            <a:ext cx="121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Dataset - 2</a:t>
            </a:r>
          </a:p>
        </p:txBody>
      </p:sp>
    </p:spTree>
    <p:extLst>
      <p:ext uri="{BB962C8B-B14F-4D97-AF65-F5344CB8AC3E}">
        <p14:creationId xmlns:p14="http://schemas.microsoft.com/office/powerpoint/2010/main" val="165091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041B5F-5B84-4D34-B343-6414E0777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4" y="1543574"/>
            <a:ext cx="9773174" cy="5159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D26F9A-3829-4966-B7DA-20C2FDAFDE26}"/>
              </a:ext>
            </a:extLst>
          </p:cNvPr>
          <p:cNvSpPr txBox="1"/>
          <p:nvPr/>
        </p:nvSpPr>
        <p:spPr>
          <a:xfrm>
            <a:off x="686817" y="339491"/>
            <a:ext cx="111104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And explore if similar characteristics exists across other non Starbucks Zip Codes</a:t>
            </a:r>
          </a:p>
        </p:txBody>
      </p:sp>
    </p:spTree>
    <p:extLst>
      <p:ext uri="{BB962C8B-B14F-4D97-AF65-F5344CB8AC3E}">
        <p14:creationId xmlns:p14="http://schemas.microsoft.com/office/powerpoint/2010/main" val="396824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34003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lang="en-US" dirty="0">
              <a:solidFill>
                <a:srgbClr val="D83B0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  <a:p>
            <a:pPr lvl="0" algn="ctr"/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Median Age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D83B0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Characteristics Analyzed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Capita Income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Household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Income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5C5A90-7299-41C0-BC69-C2EF53926E7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33" y="4477653"/>
            <a:ext cx="343070" cy="4942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CAF448-0F68-47CB-B6E1-A0B74473AA22}"/>
              </a:ext>
            </a:extLst>
          </p:cNvPr>
          <p:cNvSpPr/>
          <p:nvPr/>
        </p:nvSpPr>
        <p:spPr>
          <a:xfrm>
            <a:off x="1843339" y="4581051"/>
            <a:ext cx="3251201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Employment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Labor Force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11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9" grpId="0"/>
      <p:bldP spid="32" grpId="0"/>
      <p:bldP spid="35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ffee Shop Business Pitch Deck" id="{DC3D4A70-E800-4C21-B572-75CCA82695CD}" vid="{45DC29CB-C6FD-4AFA-9C79-6C65DB4D22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7" ma:contentTypeDescription="Create a new document." ma:contentTypeScope="" ma:versionID="2e6b4392e6a60142131b061c79ad0e94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3e0c474f61fa017686f1489b30c34ab9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0AE9A0-2915-4C09-A615-115A89D2E2EB}">
  <ds:schemaRefs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ef88797d-310b-4d46-ad9c-0c23fa0c8d45"/>
    <ds:schemaRef ds:uri="876de33e-aaa5-4507-9b92-b84e676ded0d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C73E150-6BC3-467B-9B51-FF3AEE6AB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07BF27-CA4E-4D28-8C8C-649FEE679D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3606</TotalTime>
  <Words>856</Words>
  <Application>Microsoft Office PowerPoint</Application>
  <PresentationFormat>Widescreen</PresentationFormat>
  <Paragraphs>163</Paragraphs>
  <Slides>27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Lato</vt:lpstr>
      <vt:lpstr>Lato Black</vt:lpstr>
      <vt:lpstr>Office Theme</vt:lpstr>
      <vt:lpstr>Microsoft Word Document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Razak</dc:creator>
  <cp:lastModifiedBy>Abdul Razak</cp:lastModifiedBy>
  <cp:revision>153</cp:revision>
  <dcterms:created xsi:type="dcterms:W3CDTF">2019-03-27T00:50:32Z</dcterms:created>
  <dcterms:modified xsi:type="dcterms:W3CDTF">2019-03-30T02:47:54Z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v-prabic@microsoft.com</vt:lpwstr>
  </property>
  <property fmtid="{D5CDD505-2E9C-101B-9397-08002B2CF9AE}" pid="6" name="MSIP_Label_f42aa342-8706-4288-bd11-ebb85995028c_SetDate">
    <vt:lpwstr>2018-01-11T00:31:06.4918337Z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